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s/slide34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4529" r:id="rId1"/>
  </p:sldMasterIdLst>
  <p:sldIdLst>
    <p:sldId id="257" r:id="rId2"/>
    <p:sldId id="29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94" r:id="rId12"/>
    <p:sldId id="295" r:id="rId13"/>
    <p:sldId id="268" r:id="rId14"/>
    <p:sldId id="269" r:id="rId15"/>
    <p:sldId id="270" r:id="rId16"/>
    <p:sldId id="273" r:id="rId17"/>
    <p:sldId id="274" r:id="rId18"/>
    <p:sldId id="296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3" r:id="rId3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1572768"/>
            <a:ext cx="4910328" cy="2130552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711388"/>
            <a:ext cx="4910328" cy="88696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121024" y="85165"/>
            <a:ext cx="4433047" cy="4433047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79294" y="112058"/>
            <a:ext cx="4201255" cy="4201255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5" name="Oval 34"/>
          <p:cNvSpPr/>
          <p:nvPr/>
        </p:nvSpPr>
        <p:spPr>
          <a:xfrm>
            <a:off x="264460" y="138952"/>
            <a:ext cx="3988777" cy="4056383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7" name="Oval 36"/>
          <p:cNvSpPr/>
          <p:nvPr/>
        </p:nvSpPr>
        <p:spPr>
          <a:xfrm>
            <a:off x="264460" y="138953"/>
            <a:ext cx="3897026" cy="3897026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127000" dist="63500" dir="162000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1178859"/>
            <a:ext cx="9144000" cy="45291"/>
            <a:chOff x="0" y="1613647"/>
            <a:chExt cx="9144000" cy="45291"/>
          </a:xfrm>
        </p:grpSpPr>
        <p:cxnSp>
          <p:nvCxnSpPr>
            <p:cNvPr id="10" name="Straight Connector 9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0" y="5715000"/>
            <a:ext cx="9144000" cy="45291"/>
            <a:chOff x="0" y="1613647"/>
            <a:chExt cx="9144000" cy="45291"/>
          </a:xfrm>
        </p:grpSpPr>
        <p:cxnSp>
          <p:nvCxnSpPr>
            <p:cNvPr id="13" name="Straight Connector 12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581400" cy="1252538"/>
          </a:xfrm>
        </p:spPr>
        <p:txBody>
          <a:bodyPr anchor="b">
            <a:normAutofit/>
          </a:bodyPr>
          <a:lstStyle>
            <a:lvl1pPr algn="l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895600"/>
            <a:ext cx="3581400" cy="2438400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Oval 7"/>
          <p:cNvSpPr>
            <a:spLocks noChangeAspect="1"/>
          </p:cNvSpPr>
          <p:nvPr/>
        </p:nvSpPr>
        <p:spPr>
          <a:xfrm>
            <a:off x="4285131" y="1116106"/>
            <a:ext cx="4724400" cy="4724400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3386" y="1148001"/>
            <a:ext cx="4434840" cy="4434987"/>
          </a:xfrm>
          <a:prstGeom prst="ellipse">
            <a:avLst/>
          </a:prstGeom>
          <a:effectLst>
            <a:innerShdw blurRad="63500" dist="50800" dir="18900000">
              <a:prstClr val="black">
                <a:alpha val="30000"/>
              </a:prstClr>
            </a:inn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" pitchFamily="2" charset="2"/>
              <a:buNone/>
              <a:defRPr sz="1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6500" y="609600"/>
            <a:ext cx="15875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629400" cy="55165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56499" y="6356350"/>
            <a:ext cx="1148229" cy="365125"/>
          </a:xfrm>
        </p:spPr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 rot="5400000">
            <a:off x="4065260" y="3406355"/>
            <a:ext cx="6858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10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>
            <a:off x="0" y="1461247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9"/>
          <p:cNvGrpSpPr/>
          <p:nvPr/>
        </p:nvGrpSpPr>
        <p:grpSpPr>
          <a:xfrm>
            <a:off x="0" y="4953000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65376" y="1573306"/>
            <a:ext cx="3653117" cy="2133600"/>
          </a:xfrm>
        </p:spPr>
        <p:txBody>
          <a:bodyPr anchor="b" anchorCtr="0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65376" y="3998259"/>
            <a:ext cx="3653117" cy="88302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34471" y="685800"/>
            <a:ext cx="5268049" cy="526804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50000">
                <a:schemeClr val="accent1">
                  <a:lumMod val="75000"/>
                </a:schemeClr>
              </a:gs>
              <a:gs pos="100000">
                <a:schemeClr val="accent1"/>
              </a:gs>
            </a:gsLst>
            <a:lin ang="8400000" scaled="0"/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hilly" dir="t">
              <a:rot lat="0" lon="0" rev="16800000"/>
            </a:lightRig>
          </a:scene3d>
          <a:sp3d>
            <a:bevelT w="127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Oval 16"/>
          <p:cNvSpPr/>
          <p:nvPr/>
        </p:nvSpPr>
        <p:spPr>
          <a:xfrm>
            <a:off x="229676" y="712694"/>
            <a:ext cx="4983480" cy="4983480"/>
          </a:xfrm>
          <a:prstGeom prst="ellipse">
            <a:avLst/>
          </a:prstGeom>
          <a:gradFill flip="none" rotWithShape="1">
            <a:gsLst>
              <a:gs pos="0">
                <a:schemeClr val="accent2">
                  <a:alpha val="30000"/>
                </a:schemeClr>
              </a:gs>
              <a:gs pos="100000">
                <a:schemeClr val="accent2">
                  <a:lumMod val="75000"/>
                  <a:alpha val="30000"/>
                </a:schemeClr>
              </a:gs>
            </a:gsLst>
            <a:lin ang="2700000" scaled="1"/>
            <a:tileRect/>
          </a:gradFill>
          <a:ln>
            <a:noFill/>
          </a:ln>
          <a:effectLst>
            <a:innerShdw blurRad="38100" dist="12700" dir="2700000">
              <a:prstClr val="black">
                <a:alpha val="3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241232" y="716992"/>
            <a:ext cx="4906459" cy="4852935"/>
          </a:xfrm>
          <a:prstGeom prst="ellipse">
            <a:avLst/>
          </a:prstGeom>
          <a:effectLst>
            <a:innerShdw blurRad="63500" dist="50800" dir="16200000">
              <a:prstClr val="black">
                <a:alpha val="30000"/>
              </a:prstClr>
            </a:innerShdw>
          </a:effectLst>
        </p:spPr>
        <p:txBody>
          <a:bodyPr>
            <a:normAutofit/>
          </a:bodyPr>
          <a:lstStyle>
            <a:lvl1pPr algn="r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8013" cy="1362075"/>
          </a:xfrm>
        </p:spPr>
        <p:txBody>
          <a:bodyPr anchor="b" anchorCtr="0">
            <a:normAutofit/>
          </a:bodyPr>
          <a:lstStyle>
            <a:lvl1pPr algn="ctr">
              <a:defRPr sz="4800" b="1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29013"/>
            <a:ext cx="8228013" cy="1347787"/>
          </a:xfrm>
        </p:spPr>
        <p:txBody>
          <a:bodyPr anchor="t" anchorCtr="0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  <p:grpSp>
        <p:nvGrpSpPr>
          <p:cNvPr id="7" name="Group 7"/>
          <p:cNvGrpSpPr/>
          <p:nvPr/>
        </p:nvGrpSpPr>
        <p:grpSpPr>
          <a:xfrm>
            <a:off x="0" y="1447800"/>
            <a:ext cx="9144000" cy="45291"/>
            <a:chOff x="0" y="1613647"/>
            <a:chExt cx="9144000" cy="45291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10"/>
          <p:cNvGrpSpPr/>
          <p:nvPr/>
        </p:nvGrpSpPr>
        <p:grpSpPr>
          <a:xfrm>
            <a:off x="0" y="4939553"/>
            <a:ext cx="9144000" cy="45291"/>
            <a:chOff x="0" y="1613647"/>
            <a:chExt cx="9144000" cy="45291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057401"/>
            <a:ext cx="3931920" cy="398032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8" name="Group 1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734670"/>
            <a:ext cx="3931920" cy="744071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8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514600"/>
            <a:ext cx="3931920" cy="352312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6"/>
          <p:cNvGrpSpPr/>
          <p:nvPr/>
        </p:nvGrpSpPr>
        <p:grpSpPr>
          <a:xfrm>
            <a:off x="0" y="1584169"/>
            <a:ext cx="9144000" cy="45291"/>
            <a:chOff x="0" y="1613647"/>
            <a:chExt cx="9144000" cy="45291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0" y="1657350"/>
              <a:ext cx="9144000" cy="1588"/>
            </a:xfrm>
            <a:prstGeom prst="line">
              <a:avLst/>
            </a:prstGeom>
            <a:ln w="88900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0" y="1613647"/>
              <a:ext cx="9144000" cy="1588"/>
            </a:xfrm>
            <a:prstGeom prst="line">
              <a:avLst/>
            </a:prstGeom>
            <a:ln w="63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58906"/>
            <a:ext cx="3602039" cy="116205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3388" y="273051"/>
            <a:ext cx="4206240" cy="5778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1905001"/>
            <a:ext cx="3602039" cy="3733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A4845-A08A-4DF4-8D99-E2E7B6D41C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7401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1129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51869-846F-CA45-847F-702549F22900}" type="datetimeFigureOut">
              <a:rPr lang="en-US" smtClean="0"/>
              <a:pPr/>
              <a:t>5/5/14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6A7B0-2796-5F47-9229-430F01DB88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530" r:id="rId1"/>
    <p:sldLayoutId id="2147484531" r:id="rId2"/>
    <p:sldLayoutId id="2147484532" r:id="rId3"/>
    <p:sldLayoutId id="2147484533" r:id="rId4"/>
    <p:sldLayoutId id="2147484534" r:id="rId5"/>
    <p:sldLayoutId id="2147484535" r:id="rId6"/>
    <p:sldLayoutId id="2147484536" r:id="rId7"/>
    <p:sldLayoutId id="2147484537" r:id="rId8"/>
    <p:sldLayoutId id="2147484538" r:id="rId9"/>
    <p:sldLayoutId id="2147484539" r:id="rId10"/>
    <p:sldLayoutId id="2147484540" r:id="rId11"/>
    <p:sldLayoutId id="214748454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4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22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20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"/>
        <a:defRPr sz="1800" b="1" kern="1200">
          <a:solidFill>
            <a:schemeClr val="tx1"/>
          </a:solidFill>
          <a:effectLst>
            <a:outerShdw blurRad="50800" dist="50800" dir="270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johnkelly@experincenedhoustonmediator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MEDIATION STRATEGIES FOR THE 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W. KELLY, JR.</a:t>
            </a:r>
          </a:p>
          <a:p>
            <a:r>
              <a:rPr lang="en-US" dirty="0" smtClean="0"/>
              <a:t>ATTORNEY AND MEDIATOR </a:t>
            </a:r>
          </a:p>
          <a:p>
            <a:r>
              <a:rPr lang="en-US" dirty="0" smtClean="0"/>
              <a:t>ADJUNCT PROFESSOR UNIVERSITY OF HOUSTON LAW CENTER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DEFENDANTS, LATER SO DEFENSE ATTORNEY CAN EARN ATTORNEY FEES</a:t>
            </a:r>
          </a:p>
          <a:p>
            <a:r>
              <a:rPr lang="en-US" dirty="0" smtClean="0"/>
              <a:t>LATER INORDER TO DISCOVER WEAKNESSES OF PLAINTIFF’S POSITION</a:t>
            </a:r>
          </a:p>
          <a:p>
            <a:r>
              <a:rPr lang="en-US" dirty="0" smtClean="0"/>
              <a:t>EARLY MEDIATION WILL AVOID DISCLOSURE OF DEFENDANT’S DANGEROUS FACTS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MEDIATOR</a:t>
            </a:r>
          </a:p>
          <a:p>
            <a:r>
              <a:rPr lang="en-US" dirty="0" smtClean="0"/>
              <a:t>YOU</a:t>
            </a:r>
          </a:p>
          <a:p>
            <a:r>
              <a:rPr lang="en-US" dirty="0" smtClean="0"/>
              <a:t>YOUR CLIENT (or DECISION MAKER) </a:t>
            </a:r>
          </a:p>
          <a:p>
            <a:r>
              <a:rPr lang="en-US" dirty="0" smtClean="0"/>
              <a:t>OPPOSING PARTY (or DECISION MAKER)</a:t>
            </a:r>
          </a:p>
          <a:p>
            <a:r>
              <a:rPr lang="en-US" dirty="0" smtClean="0"/>
              <a:t>OPPOSING PARTY’S ATTORNEY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A PARTY IS NOT AVAILABLE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CAN’T DANCE (SETTLE) WITHOUT A DANCE PARTNER</a:t>
            </a:r>
          </a:p>
          <a:p>
            <a:r>
              <a:rPr lang="en-US" dirty="0" smtClean="0"/>
              <a:t>SKYPE</a:t>
            </a:r>
            <a:br>
              <a:rPr lang="en-US" dirty="0" smtClean="0"/>
            </a:br>
            <a:r>
              <a:rPr lang="en-US" dirty="0" smtClean="0"/>
              <a:t>MORE EFFECTIVE THAN TELEPHONE</a:t>
            </a:r>
          </a:p>
          <a:p>
            <a:r>
              <a:rPr lang="en-US" dirty="0" smtClean="0"/>
              <a:t>TELEPHONE</a:t>
            </a:r>
            <a:br>
              <a:rPr lang="en-US" dirty="0" smtClean="0"/>
            </a:br>
            <a:r>
              <a:rPr lang="en-US" dirty="0" smtClean="0"/>
              <a:t>LEAST EFFECTIVE</a:t>
            </a:r>
            <a:br>
              <a:rPr lang="en-US" dirty="0" smtClean="0"/>
            </a:br>
            <a:r>
              <a:rPr lang="en-US" dirty="0" smtClean="0"/>
              <a:t>CAN’T SEE THE PARTICIPANT</a:t>
            </a:r>
            <a:br>
              <a:rPr lang="en-US" dirty="0" smtClean="0"/>
            </a:br>
            <a:r>
              <a:rPr lang="en-US" dirty="0" smtClean="0"/>
              <a:t>SOME COMMUNICATION IS INTERRUPTED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NEEDS TO BE A TIME TO VENT</a:t>
            </a:r>
          </a:p>
          <a:p>
            <a:r>
              <a:rPr lang="en-US" dirty="0" smtClean="0"/>
              <a:t>PARTIES MAY HAVE NOT SEEN OR COMMUNICATED FOR A LONG TIME</a:t>
            </a:r>
          </a:p>
          <a:p>
            <a:r>
              <a:rPr lang="en-US" dirty="0" smtClean="0"/>
              <a:t>PARTIES WANT TO VENT THEIR HURT</a:t>
            </a:r>
          </a:p>
          <a:p>
            <a:r>
              <a:rPr lang="en-US" dirty="0" smtClean="0"/>
              <a:t>VENTING NEEDS TO BE KEPT TO A MINIMUM</a:t>
            </a:r>
          </a:p>
          <a:p>
            <a:r>
              <a:rPr lang="en-US" dirty="0" smtClean="0"/>
              <a:t>THEN THEY NEED TO GET DOWN TO BUSINESS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AT THE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REQUIRE A GENERAL SESSION</a:t>
            </a:r>
          </a:p>
          <a:p>
            <a:r>
              <a:rPr lang="en-US" dirty="0" smtClean="0"/>
              <a:t>OTHERWISE, IT IS DOOMED TO FAILURE</a:t>
            </a:r>
          </a:p>
          <a:p>
            <a:r>
              <a:rPr lang="en-US" dirty="0" smtClean="0"/>
              <a:t>I NEED TO COMMUNICATE TO EACH PARTY AT THE SAME TIME WHAT THE GOALS AND PROCEEDURES WILL BE</a:t>
            </a:r>
          </a:p>
          <a:p>
            <a:r>
              <a:rPr lang="en-US" dirty="0" smtClean="0"/>
              <a:t>EACH PARTY NEEDS TO COMMUNICATE TO EACH OTHER, THROUGH ATTORNEYS OR THE PARTIES, THEIR POSITIONS</a:t>
            </a:r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TO EXPECT AT THE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u"/>
            </a:pPr>
            <a:r>
              <a:rPr lang="en-US" dirty="0" smtClean="0"/>
              <a:t>BE PATIENT</a:t>
            </a:r>
            <a:br>
              <a:rPr lang="en-US" dirty="0" smtClean="0"/>
            </a:br>
            <a:r>
              <a:rPr lang="en-US" dirty="0" smtClean="0"/>
              <a:t>* GOOD SETTLEMENTS TAKE TIME</a:t>
            </a:r>
          </a:p>
          <a:p>
            <a:pPr>
              <a:buNone/>
            </a:pPr>
            <a:r>
              <a:rPr lang="en-US" dirty="0" smtClean="0"/>
              <a:t>      * CANCEL ALL APPOINTMENTS FOR THE DAY</a:t>
            </a:r>
          </a:p>
          <a:p>
            <a:pPr>
              <a:buNone/>
            </a:pPr>
            <a:r>
              <a:rPr lang="en-US" dirty="0" smtClean="0"/>
              <a:t>      * ELIMINATE ALL DISTRACTIONS</a:t>
            </a:r>
            <a:br>
              <a:rPr lang="en-US" dirty="0" smtClean="0"/>
            </a:br>
            <a:r>
              <a:rPr lang="en-US" dirty="0" smtClean="0"/>
              <a:t> * DON’T TAKE OR MAKE CALLS WHILE I AM               	  WITH YOU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OF HUMAN NATURE</a:t>
            </a:r>
          </a:p>
          <a:p>
            <a:r>
              <a:rPr lang="en-US" dirty="0" smtClean="0"/>
              <a:t>PEOPLE WATCHING</a:t>
            </a:r>
          </a:p>
          <a:p>
            <a:r>
              <a:rPr lang="en-US" dirty="0" smtClean="0"/>
              <a:t>IDENTIFYING THE DECISION MAKER</a:t>
            </a:r>
          </a:p>
          <a:p>
            <a:r>
              <a:rPr lang="en-US" dirty="0" smtClean="0"/>
              <a:t>INQUIRE OF THE MEDIATOR WHAT IS GOING ON IN THE OPPOSING PARTY’S CAUCUS ROOM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AND SEPARATE REAL ISSUES FROM IRRELEVANT ISSUES</a:t>
            </a:r>
          </a:p>
          <a:p>
            <a:r>
              <a:rPr lang="en-US" dirty="0" smtClean="0"/>
              <a:t>IDENTIFY WHAT IS IMPORTANT TO THE OPPOSING PARTY</a:t>
            </a: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MAKE UNREASONABLE OPENING DEMANDS OR OFFERS</a:t>
            </a:r>
            <a:br>
              <a:rPr lang="en-US" dirty="0" smtClean="0"/>
            </a:br>
            <a:r>
              <a:rPr lang="en-US" dirty="0" smtClean="0"/>
              <a:t>*YOU LOSE CREDIBILITY</a:t>
            </a:r>
          </a:p>
          <a:p>
            <a:r>
              <a:rPr lang="en-US" dirty="0" smtClean="0"/>
              <a:t>DO NOT GIVE SOMETHING UP WITHOUT GETTING SOMETHING IN RETUREN</a:t>
            </a:r>
            <a:br>
              <a:rPr lang="en-US" dirty="0" smtClean="0"/>
            </a:br>
            <a:r>
              <a:rPr lang="en-US" dirty="0" smtClean="0"/>
              <a:t>*NEVER BID AGAINST YOURSELF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OPPOSING PARTY’S STRENGTHS AND WEAKNESSES</a:t>
            </a:r>
          </a:p>
          <a:p>
            <a:r>
              <a:rPr lang="en-US" dirty="0" smtClean="0"/>
              <a:t>IDENTIFY YOUR STRENGTHS AND WEAKNESSES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FEED THE MEDIATOR INFORMATION</a:t>
            </a:r>
          </a:p>
          <a:p>
            <a:r>
              <a:rPr lang="en-US" dirty="0" smtClean="0"/>
              <a:t>MAKE THE MEDIATOR THE EXTENTION OF YOU AND YOUR CLIENT</a:t>
            </a:r>
          </a:p>
          <a:p>
            <a:r>
              <a:rPr lang="en-US" dirty="0" smtClean="0"/>
              <a:t>CONTROL THE OFFERS AND DEMANDS</a:t>
            </a:r>
            <a:br>
              <a:rPr lang="en-US" dirty="0" smtClean="0"/>
            </a:br>
            <a:r>
              <a:rPr lang="en-US" dirty="0" smtClean="0"/>
              <a:t>* DOSES OF REALITY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 WHEN TO HOLD THEM</a:t>
            </a:r>
          </a:p>
          <a:p>
            <a:r>
              <a:rPr lang="en-US" dirty="0" smtClean="0"/>
              <a:t>KNOW WHEN TO FOLD THEM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DRAW LINES IN THE SAND UNLESS YOU MEAN IT</a:t>
            </a:r>
            <a:br>
              <a:rPr lang="en-US" dirty="0" smtClean="0"/>
            </a:br>
            <a:r>
              <a:rPr lang="en-US" dirty="0" smtClean="0"/>
              <a:t>* FRUSTRATES FURTHER NEGOTIATION</a:t>
            </a:r>
            <a:br>
              <a:rPr lang="en-US" dirty="0" smtClean="0"/>
            </a:br>
            <a:r>
              <a:rPr lang="en-US" dirty="0" smtClean="0"/>
              <a:t>* DAMAGES YOUR CREDIBILITY IF YOU DIDN’T </a:t>
            </a:r>
            <a:br>
              <a:rPr lang="en-US" dirty="0" smtClean="0"/>
            </a:br>
            <a:r>
              <a:rPr lang="en-US" dirty="0" smtClean="0"/>
              <a:t>   MEAN IT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LOGIC AND REASONING WITH YOUR OFFERS</a:t>
            </a:r>
          </a:p>
          <a:p>
            <a:r>
              <a:rPr lang="en-US" dirty="0" smtClean="0"/>
              <a:t>INSIST UPON LOGIC AND REASONING FROM THE OPPOSING PARTY TO SUPPORT COUNTER OFFERS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PROCESS CONTINUES BEYOND THE DAY OF MEDIATION</a:t>
            </a:r>
          </a:p>
          <a:p>
            <a:r>
              <a:rPr lang="en-US" dirty="0" smtClean="0"/>
              <a:t>YOU CAN CONTINUE TO USE THE MEDIATOR AFTER THE SCHEDULED MEDIATION</a:t>
            </a:r>
          </a:p>
          <a:p>
            <a:r>
              <a:rPr lang="en-US" dirty="0" smtClean="0"/>
              <a:t>COOLING OFF PERIOD MAY HELP THE OPPOSING PARTY APPRECIATE VALUE OF YOUR OFFER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BEST PRACTICES</a:t>
            </a:r>
            <a:br>
              <a:rPr lang="en-US" dirty="0" smtClean="0"/>
            </a:br>
            <a:r>
              <a:rPr lang="en-US" dirty="0" smtClean="0"/>
              <a:t>MEDIATION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 PROMPT</a:t>
            </a:r>
          </a:p>
          <a:p>
            <a:r>
              <a:rPr lang="en-US" dirty="0" smtClean="0"/>
              <a:t>BE PREPARED</a:t>
            </a:r>
          </a:p>
          <a:p>
            <a:r>
              <a:rPr lang="en-US" dirty="0" smtClean="0"/>
              <a:t>BE INNOVATIVE</a:t>
            </a:r>
          </a:p>
          <a:p>
            <a:r>
              <a:rPr lang="en-US" dirty="0" smtClean="0"/>
              <a:t>BE PROFESSIONAL</a:t>
            </a:r>
          </a:p>
          <a:p>
            <a:r>
              <a:rPr lang="en-US" dirty="0" smtClean="0"/>
              <a:t>BE LOGICAL</a:t>
            </a:r>
          </a:p>
          <a:p>
            <a:r>
              <a:rPr lang="en-US" dirty="0" smtClean="0"/>
              <a:t>BE PRACTICAL</a:t>
            </a:r>
          </a:p>
          <a:p>
            <a:r>
              <a:rPr lang="en-US" dirty="0" smtClean="0"/>
              <a:t>BE ARMED WITH INFORMATION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PROMPT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UNPROFESSIONAL TO BE LATE</a:t>
            </a:r>
          </a:p>
          <a:p>
            <a:r>
              <a:rPr lang="en-US" dirty="0" smtClean="0"/>
              <a:t>IT IS DISRESPECTFULL TO MEDIATOR AND PARTIES</a:t>
            </a:r>
          </a:p>
          <a:p>
            <a:r>
              <a:rPr lang="en-US" dirty="0" smtClean="0"/>
              <a:t>IT HINDERS RESOLUTION OF DISPUTE IN THE LIMITED TIME AVAILABLE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PREPARED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PREPARE AS IF YOU ARE GOING TO TRIAL</a:t>
            </a:r>
          </a:p>
          <a:p>
            <a:r>
              <a:rPr lang="en-US" dirty="0" smtClean="0"/>
              <a:t>THE BETTER PREPARED LAWYER HAS A HUGE ADVANTAGE IN THE NEGOTIATION PROCESS</a:t>
            </a:r>
          </a:p>
          <a:p>
            <a:r>
              <a:rPr lang="en-US" dirty="0" smtClean="0"/>
              <a:t>BRING THE LAW AND DOCUMENTATION</a:t>
            </a:r>
            <a:endParaRPr lang="en-U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INNOVATIVE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OUTSIDE THE BOX</a:t>
            </a:r>
          </a:p>
          <a:p>
            <a:r>
              <a:rPr lang="en-US" dirty="0" smtClean="0"/>
              <a:t>CONSIDER SOLUTIONS OTHER THAN MONEY</a:t>
            </a:r>
          </a:p>
          <a:p>
            <a:r>
              <a:rPr lang="en-US" dirty="0" smtClean="0"/>
              <a:t>IDENTIFY WHAT YOUR CLIENT REALLY WANTS</a:t>
            </a:r>
          </a:p>
          <a:p>
            <a:r>
              <a:rPr lang="en-US" dirty="0" smtClean="0"/>
              <a:t>IDENTIFY WHAT OPPOSING PARTY REALLY WANTS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PROFESSIONAL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BE A SHOWMAN/WOMAN</a:t>
            </a:r>
          </a:p>
          <a:p>
            <a:r>
              <a:rPr lang="en-US" dirty="0" smtClean="0"/>
              <a:t>DON’T ENGAGE IN A TEMPER TANTRUM</a:t>
            </a:r>
          </a:p>
          <a:p>
            <a:r>
              <a:rPr lang="en-US" dirty="0" smtClean="0"/>
              <a:t>DON’T GET EMOTIONAL</a:t>
            </a:r>
          </a:p>
          <a:p>
            <a:r>
              <a:rPr lang="en-US" dirty="0" smtClean="0"/>
              <a:t>BE THOROUGH UPON THE LAW AND UPON THE FACTS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MEDIATION</a:t>
            </a:r>
            <a:br>
              <a:rPr lang="en-US" dirty="0" smtClean="0"/>
            </a:br>
            <a:r>
              <a:rPr lang="en-US" dirty="0" smtClean="0"/>
              <a:t>NOT MEDITATION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 IS THERE A DIFFERENCE?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LOGICAL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OFFERS ARE PERSUASIVE IF THEY ARE SUPPORTED BY LOGIC AND REASONING</a:t>
            </a:r>
          </a:p>
          <a:p>
            <a:r>
              <a:rPr lang="en-US" dirty="0" smtClean="0"/>
              <a:t>EVERY OFFER SHOULD BE ACCOMPANIED BY ADDITIONAL FAVORABLE LAW OR FACTS</a:t>
            </a: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GET HUNG UP ON PRINCIPAL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BE ARMED WITH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 CASE LAW</a:t>
            </a:r>
          </a:p>
          <a:p>
            <a:r>
              <a:rPr lang="en-US" dirty="0" smtClean="0"/>
              <a:t>BRING DOCUMENTATION</a:t>
            </a:r>
          </a:p>
          <a:p>
            <a:r>
              <a:rPr lang="en-US" dirty="0" smtClean="0"/>
              <a:t>BRING JURY VERDICT REPORTS</a:t>
            </a:r>
          </a:p>
          <a:p>
            <a:r>
              <a:rPr lang="en-US" dirty="0" smtClean="0"/>
              <a:t>BRING PICTURES</a:t>
            </a:r>
          </a:p>
          <a:p>
            <a:r>
              <a:rPr lang="en-US" dirty="0" smtClean="0"/>
              <a:t>BRING DRAWINGS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BATNA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ALTERNATIVE TO NEGOTIATED AGREEMENT</a:t>
            </a:r>
          </a:p>
          <a:p>
            <a:r>
              <a:rPr lang="en-US" dirty="0" smtClean="0"/>
              <a:t>BE SURE THAT YOU AND YOUR CLIENT HAVE LOOKED AT THE ALTERNATIVES</a:t>
            </a:r>
          </a:p>
          <a:p>
            <a:r>
              <a:rPr lang="en-US" dirty="0" smtClean="0"/>
              <a:t>THIS ANALYSIS NEEDS TO BE DONE BEFORE THE MEDIATION</a:t>
            </a:r>
            <a:endParaRPr lang="en-US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</a:p>
          <a:p>
            <a:r>
              <a:rPr lang="en-US" dirty="0" smtClean="0"/>
              <a:t>JOHN KELLY</a:t>
            </a:r>
          </a:p>
          <a:p>
            <a:r>
              <a:rPr lang="en-US" dirty="0" smtClean="0"/>
              <a:t>713-775-3003</a:t>
            </a:r>
          </a:p>
          <a:p>
            <a:r>
              <a:rPr lang="en-US" dirty="0" smtClean="0">
                <a:hlinkClick r:id="rId2"/>
              </a:rPr>
              <a:t>johnkelly@experiencedhoustonmediator.com</a:t>
            </a:r>
            <a:endParaRPr lang="en-US" dirty="0" smtClean="0"/>
          </a:p>
          <a:p>
            <a:r>
              <a:rPr lang="en-US" dirty="0" smtClean="0"/>
              <a:t>www.experiencedhoustonmediator.com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FACILITIATED DISPUTE RESOLUTION PROCESS LED BY A TRAINED PROFESSIONAL MEDIATOR.</a:t>
            </a:r>
          </a:p>
          <a:p>
            <a:r>
              <a:rPr lang="en-US" dirty="0" smtClean="0"/>
              <a:t> IT INVOLVES MUTUAL AND MULTIPLE INVOLVEMENT, RESULTING IN A JOINT RESOLUTION.</a:t>
            </a:r>
            <a:endParaRPr 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BROAD RANGE OF PRACTICES DESIGNED TO PROMOTE RELAXATION, BUILD INTERNAL ENERGY, OR LIFE FORCE AND DEVELOP COMPASSION, LOVE, PATIENCE, GENEROSITY AND FORGIVENESS. IT IS SELF-MOTIVATED, AND INVOLVES SINGLE-POINTED CONCENTRATION OR SINGLE-POINTED ANALYSIS.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THESE TWO DISCIPLINES UNITE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RESOLUTION</a:t>
            </a:r>
          </a:p>
          <a:p>
            <a:r>
              <a:rPr lang="en-US" dirty="0" smtClean="0"/>
              <a:t>RELAXATION</a:t>
            </a:r>
          </a:p>
          <a:p>
            <a:r>
              <a:rPr lang="en-US" dirty="0" smtClean="0"/>
              <a:t>INTERNAL ENERGY</a:t>
            </a:r>
          </a:p>
          <a:p>
            <a:r>
              <a:rPr lang="en-US" dirty="0" smtClean="0"/>
              <a:t>COMPASSION</a:t>
            </a:r>
          </a:p>
          <a:p>
            <a:r>
              <a:rPr lang="en-US" dirty="0" smtClean="0"/>
              <a:t>PATIENCE</a:t>
            </a:r>
          </a:p>
          <a:p>
            <a:r>
              <a:rPr lang="en-US" dirty="0" smtClean="0"/>
              <a:t>GENEROSITY</a:t>
            </a:r>
          </a:p>
          <a:p>
            <a:r>
              <a:rPr lang="en-US" dirty="0" smtClean="0"/>
              <a:t>FORGIVENESS</a:t>
            </a:r>
          </a:p>
          <a:p>
            <a:r>
              <a:rPr lang="en-US" dirty="0" smtClean="0"/>
              <a:t>JOINT CONSENTRATION OR ANALYSIS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PURPOSE OF MEDIATION FOR THE ADVOCATE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OBTAIN ADVERSARY’S EVALUATION OF CASE PRIOR TO TRIAL</a:t>
            </a:r>
          </a:p>
          <a:p>
            <a:r>
              <a:rPr lang="en-US" dirty="0" smtClean="0"/>
              <a:t>OPPORTUNITY TO OBSERVE AND SPEAK DIRECTLY TO OPPOSING PARTY</a:t>
            </a:r>
          </a:p>
          <a:p>
            <a:r>
              <a:rPr lang="en-US" dirty="0" smtClean="0"/>
              <a:t>USE PROFESSIONAL FACILITATOR TO SETTLE CASE, I.E., MAKE HIM/HER YOUR SPOKESPERSON IN THE OTHER ROOM</a:t>
            </a:r>
            <a:endParaRPr lang="en-US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QUICK RESOLUTION</a:t>
            </a:r>
          </a:p>
          <a:p>
            <a:r>
              <a:rPr lang="en-US" dirty="0" smtClean="0"/>
              <a:t>SAVES TIME AND MONEY FOR THE CLIENT</a:t>
            </a:r>
          </a:p>
          <a:p>
            <a:r>
              <a:rPr lang="en-US" dirty="0" smtClean="0"/>
              <a:t>REMOVES THE RISK OF UNKNOWN TRIAL</a:t>
            </a:r>
          </a:p>
          <a:p>
            <a:r>
              <a:rPr lang="en-US" dirty="0" smtClean="0"/>
              <a:t>KEEPS DECISION-MAKING IN THE HANDS OF THE PARTIES RATHER THAN THIRD PARTIES</a:t>
            </a:r>
          </a:p>
          <a:p>
            <a:r>
              <a:rPr lang="en-US" dirty="0" smtClean="0"/>
              <a:t>ALLOWS THE PARTIES TO CONTROL THEIR OWN DESTINY</a:t>
            </a:r>
            <a:endParaRPr lang="en-US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MEDIATE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PLAINTIFF’S ATTORNEYS MEDIATE EARLY TO:</a:t>
            </a:r>
          </a:p>
          <a:p>
            <a:pPr>
              <a:buNone/>
            </a:pP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*INCREASE CHANCE OF RECOVERY OF MONEY SOON WITHOUT ADDITIONAL ATTORNEY HOURS</a:t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r>
              <a:rPr lang="en-US" dirty="0" smtClean="0"/>
              <a:t>        * AVOID DISCLOSURE OF UNFAVORABLE FACTS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0064E2"/>
      </a:dk2>
      <a:lt2>
        <a:srgbClr val="B5D2F5"/>
      </a:lt2>
      <a:accent1>
        <a:srgbClr val="FFB91D"/>
      </a:accent1>
      <a:accent2>
        <a:srgbClr val="F97817"/>
      </a:accent2>
      <a:accent3>
        <a:srgbClr val="6DE304"/>
      </a:accent3>
      <a:accent4>
        <a:srgbClr val="FF0000"/>
      </a:accent4>
      <a:accent5>
        <a:srgbClr val="732BEA"/>
      </a:accent5>
      <a:accent6>
        <a:srgbClr val="C913AD"/>
      </a:accent6>
      <a:hlink>
        <a:srgbClr val="FFE400"/>
      </a:hlink>
      <a:folHlink>
        <a:srgbClr val="A3EC62"/>
      </a:folHlink>
    </a:clrScheme>
    <a:fontScheme name="Focus">
      <a:majorFont>
        <a:latin typeface="Corbel"/>
        <a:ea typeface=""/>
        <a:cs typeface=""/>
        <a:font script="Jpan" typeface="ＭＳ ゴシック"/>
      </a:majorFont>
      <a:minorFont>
        <a:latin typeface="Corbel"/>
        <a:ea typeface=""/>
        <a:cs typeface=""/>
        <a:font script="Jpan" typeface="ＭＳ ゴシック"/>
      </a:minorFont>
    </a:fontScheme>
    <a:fmtScheme name="Focus">
      <a:fillStyleLst>
        <a:solidFill>
          <a:schemeClr val="phClr"/>
        </a:solidFill>
        <a:solidFill>
          <a:schemeClr val="phClr"/>
        </a:solidFill>
        <a:solidFill>
          <a:schemeClr val="phClr">
            <a:satMod val="150000"/>
          </a:schemeClr>
        </a:soli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101600" dist="63500" dir="42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glow rad="101600">
              <a:schemeClr val="lt1"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soft" dir="r">
              <a:rot lat="0" lon="0" rev="5400000"/>
            </a:lightRig>
          </a:scene3d>
          <a:sp3d prstMaterial="softmetal">
            <a:bevelT w="31750" h="63500"/>
          </a:sp3d>
        </a:effectStyle>
      </a:effectStyleLst>
      <a:bgFillStyleLst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80000"/>
                <a:shade val="10000"/>
                <a:satMod val="250000"/>
              </a:schemeClr>
              <a:schemeClr val="phClr">
                <a:tint val="70000"/>
                <a:alpha val="80000"/>
                <a:sat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Focus.thmx</Template>
  <TotalTime>284</TotalTime>
  <Words>893</Words>
  <Application>Microsoft Macintosh PowerPoint</Application>
  <PresentationFormat>On-screen Show (4:3)</PresentationFormat>
  <Paragraphs>143</Paragraphs>
  <Slides>34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Focus</vt:lpstr>
      <vt:lpstr>MEDIATION STRATEGIES FOR THE ADVOCATE</vt:lpstr>
      <vt:lpstr>Slide 2</vt:lpstr>
      <vt:lpstr>THIS IS MEDIATION NOT MEDITATION </vt:lpstr>
      <vt:lpstr>MEDIATION</vt:lpstr>
      <vt:lpstr>MEDITATION</vt:lpstr>
      <vt:lpstr>WHERE DO THESE TWO DISCIPLINES UNITE</vt:lpstr>
      <vt:lpstr>PURPOSE OF MEDIATION FOR THE ADVOCATE</vt:lpstr>
      <vt:lpstr>WHY MEDIATE</vt:lpstr>
      <vt:lpstr>WHEN TO MEDIATE</vt:lpstr>
      <vt:lpstr>WHEN TO MEDIATE</vt:lpstr>
      <vt:lpstr>PARTICIPANTS</vt:lpstr>
      <vt:lpstr>WHEN A PARTY IS NOT AVAILABLE</vt:lpstr>
      <vt:lpstr>FAMILY MEDIATION</vt:lpstr>
      <vt:lpstr>WHAT TO EXPECT AT THE MEDIATION</vt:lpstr>
      <vt:lpstr>WHAT TO EXPECT AT THE MEDIATION</vt:lpstr>
      <vt:lpstr>PERCEPTIONS</vt:lpstr>
      <vt:lpstr>MEDIATION TECHNIQUES</vt:lpstr>
      <vt:lpstr>MEDIATION TECHNIQUES</vt:lpstr>
      <vt:lpstr>MEDIATION TECHNIQUES</vt:lpstr>
      <vt:lpstr>MEDIATION TECHNIQUES</vt:lpstr>
      <vt:lpstr>MEDIATION TECHNIQUES</vt:lpstr>
      <vt:lpstr>MEDIATION TECHNIQUES</vt:lpstr>
      <vt:lpstr>MEDIATION TECHNIQUES</vt:lpstr>
      <vt:lpstr>MEDIATION TECHNIQUES</vt:lpstr>
      <vt:lpstr>BEST PRACTICES MEDIATION ADVOCACY</vt:lpstr>
      <vt:lpstr>BE PROMPT</vt:lpstr>
      <vt:lpstr>BE PREPARED</vt:lpstr>
      <vt:lpstr>BE INNOVATIVE</vt:lpstr>
      <vt:lpstr>BE PROFESSIONAL</vt:lpstr>
      <vt:lpstr>BE LOGICAL</vt:lpstr>
      <vt:lpstr>BE PRACTICAL</vt:lpstr>
      <vt:lpstr>BE ARMED WITH INFORMATION</vt:lpstr>
      <vt:lpstr>BATNA</vt:lpstr>
      <vt:lpstr>THANK YOU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MEDIATION STRATEGIES FOR THE ADVOCATE</dc:title>
  <dc:creator>John Kelly</dc:creator>
  <cp:lastModifiedBy>John Kelly</cp:lastModifiedBy>
  <cp:revision>9</cp:revision>
  <dcterms:created xsi:type="dcterms:W3CDTF">2014-05-06T01:45:20Z</dcterms:created>
  <dcterms:modified xsi:type="dcterms:W3CDTF">2014-05-06T01:45:54Z</dcterms:modified>
</cp:coreProperties>
</file>